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Open Sans" panose="020F0502020204030204" pitchFamily="3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4015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48903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Customer Shopping Behavior: From Raw Data to Strategic Insights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588431"/>
            <a:ext cx="7556421" cy="9922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An End-to-End Data Analysis using Python, SQL, and Power BI.</a:t>
            </a:r>
            <a:endParaRPr lang="en-US" sz="3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323618"/>
            <a:ext cx="1183958" cy="373142"/>
          </a:xfrm>
          <a:prstGeom prst="roundRect">
            <a:avLst>
              <a:gd name="adj" fmla="val 6383"/>
            </a:avLst>
          </a:prstGeom>
          <a:solidFill>
            <a:srgbClr val="E3E3E8"/>
          </a:solidFill>
          <a:ln/>
        </p:spPr>
      </p:sp>
      <p:sp>
        <p:nvSpPr>
          <p:cNvPr id="3" name="Text 1"/>
          <p:cNvSpPr/>
          <p:nvPr/>
        </p:nvSpPr>
        <p:spPr>
          <a:xfrm>
            <a:off x="912852" y="1383149"/>
            <a:ext cx="945833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FIGURES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1776055"/>
            <a:ext cx="995005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Vital Project Statistics: The "Hero" Numbers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793790" y="2792968"/>
            <a:ext cx="3074670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$233K</a:t>
            </a:r>
            <a:endParaRPr lang="en-US" sz="5150" dirty="0"/>
          </a:p>
        </p:txBody>
      </p:sp>
      <p:sp>
        <p:nvSpPr>
          <p:cNvPr id="6" name="Text 4"/>
          <p:cNvSpPr/>
          <p:nvPr/>
        </p:nvSpPr>
        <p:spPr>
          <a:xfrm>
            <a:off x="923211" y="3695938"/>
            <a:ext cx="281570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Estimated Total Revenue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93790" y="4125158"/>
            <a:ext cx="307467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Calculated from 3,900 customers with an average spend of $59.76.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4116467" y="2792968"/>
            <a:ext cx="3074670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3,900</a:t>
            </a:r>
            <a:endParaRPr lang="en-US" sz="5150" dirty="0"/>
          </a:p>
        </p:txBody>
      </p:sp>
      <p:sp>
        <p:nvSpPr>
          <p:cNvPr id="9" name="Text 7"/>
          <p:cNvSpPr/>
          <p:nvPr/>
        </p:nvSpPr>
        <p:spPr>
          <a:xfrm>
            <a:off x="4116467" y="3695938"/>
            <a:ext cx="3074670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Distinct Customer Records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4116467" y="4435316"/>
            <a:ext cx="307467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total dataset size analyzed.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439144" y="2792968"/>
            <a:ext cx="3074670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$59.76</a:t>
            </a:r>
            <a:endParaRPr lang="en-US" sz="5150" dirty="0"/>
          </a:p>
        </p:txBody>
      </p:sp>
      <p:sp>
        <p:nvSpPr>
          <p:cNvPr id="12" name="Text 10"/>
          <p:cNvSpPr/>
          <p:nvPr/>
        </p:nvSpPr>
        <p:spPr>
          <a:xfrm>
            <a:off x="7439739" y="3695938"/>
            <a:ext cx="307336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Average Order Value (AOV)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439144" y="4125158"/>
            <a:ext cx="307467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average amount spent per transaction.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10761821" y="2792968"/>
            <a:ext cx="30747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3.75/5.0</a:t>
            </a:r>
            <a:endParaRPr lang="en-US" sz="5150" dirty="0"/>
          </a:p>
        </p:txBody>
      </p:sp>
      <p:sp>
        <p:nvSpPr>
          <p:cNvPr id="15" name="Text 13"/>
          <p:cNvSpPr/>
          <p:nvPr/>
        </p:nvSpPr>
        <p:spPr>
          <a:xfrm>
            <a:off x="10845641" y="3695938"/>
            <a:ext cx="290714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Average Customer Rating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10761821" y="4125158"/>
            <a:ext cx="30747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Overall satisfaction score from customer reviews.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5777746" y="5256252"/>
            <a:ext cx="30747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25.35</a:t>
            </a:r>
            <a:endParaRPr lang="en-US" sz="5150" dirty="0"/>
          </a:p>
        </p:txBody>
      </p:sp>
      <p:sp>
        <p:nvSpPr>
          <p:cNvPr id="18" name="Text 16"/>
          <p:cNvSpPr/>
          <p:nvPr/>
        </p:nvSpPr>
        <p:spPr>
          <a:xfrm>
            <a:off x="6074688" y="615922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Previous Purchases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5777746" y="6588443"/>
            <a:ext cx="30747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Average customer retention rate.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271355"/>
            <a:ext cx="2403277" cy="373142"/>
          </a:xfrm>
          <a:prstGeom prst="roundRect">
            <a:avLst>
              <a:gd name="adj" fmla="val 6383"/>
            </a:avLst>
          </a:prstGeom>
          <a:solidFill>
            <a:srgbClr val="E3E3E8"/>
          </a:solidFill>
          <a:ln/>
        </p:spPr>
      </p:sp>
      <p:sp>
        <p:nvSpPr>
          <p:cNvPr id="3" name="Text 1"/>
          <p:cNvSpPr/>
          <p:nvPr/>
        </p:nvSpPr>
        <p:spPr>
          <a:xfrm>
            <a:off x="912852" y="2330887"/>
            <a:ext cx="216515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NOTEBOOK (.IPYNB)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272379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Data Cleaning &amp; EDA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793790" y="3839885"/>
            <a:ext cx="370820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Demographics (The "Who")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41031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 Range: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18 to 70 years old.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79726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Average Customer Age: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44 years old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(Standard Deviation: 15.2 years).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50175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Most Common Gender: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(2,652 records vs. 1,248 Female).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3839885"/>
            <a:ext cx="407836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Product Insights (The "What")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64874" y="441031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Performing Category: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Clothing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(1,737 purchases).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479726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Most Popular Item: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Blouse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&amp;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Sweater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(Top individual items).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518421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Most Popular Size: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 (Medium)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(1,755 purchases).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557117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Most Popular Color: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Olive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(177 purchases).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953816"/>
            <a:ext cx="2403277" cy="373142"/>
          </a:xfrm>
          <a:prstGeom prst="roundRect">
            <a:avLst>
              <a:gd name="adj" fmla="val 6383"/>
            </a:avLst>
          </a:prstGeom>
          <a:solidFill>
            <a:srgbClr val="E3E3E8"/>
          </a:solidFill>
          <a:ln/>
        </p:spPr>
      </p:sp>
      <p:sp>
        <p:nvSpPr>
          <p:cNvPr id="3" name="Text 1"/>
          <p:cNvSpPr/>
          <p:nvPr/>
        </p:nvSpPr>
        <p:spPr>
          <a:xfrm>
            <a:off x="912852" y="2013347"/>
            <a:ext cx="216515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 NOTEBOOK (.IPYNB)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2406253"/>
            <a:ext cx="812923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Purchasing Habits &amp; Data Cleaning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793790" y="3522345"/>
            <a:ext cx="423552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Purchasing Habits (The "How")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09277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Season: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(999 purchases) – </a:t>
            </a:r>
            <a:r>
              <a:rPr lang="en-US" sz="1550" i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Note: It's very close to other seasons, confirming year-round consistency.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79726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Subscription Rate: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27% Subscribers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(1,053 Yes vs. 2,847 No).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18421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Most Common Payment: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PayPal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(677 transactions) – </a:t>
            </a:r>
            <a:r>
              <a:rPr lang="en-US" sz="1550" i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closely followed by Credit Card and Venmo.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88871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Most Common Shipping: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Free Shipping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(675 transactions).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352234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Data Cleaning Steps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7564874" y="409277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Missing Value Handling: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Missing 'Review Rating' values were filled with the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median rating of the specific product Category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479726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Standardization: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All column names converted to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snake_case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database compatibility.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550175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Redundancy Removal: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'Promo Code Used' column dropped as it was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100% identical to 'Discount Applied'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899285"/>
            <a:ext cx="1508522" cy="373142"/>
          </a:xfrm>
          <a:prstGeom prst="roundRect">
            <a:avLst>
              <a:gd name="adj" fmla="val 6383"/>
            </a:avLst>
          </a:prstGeom>
          <a:solidFill>
            <a:srgbClr val="E3E3E8"/>
          </a:solidFill>
          <a:ln/>
        </p:spPr>
      </p:sp>
      <p:sp>
        <p:nvSpPr>
          <p:cNvPr id="3" name="Text 1"/>
          <p:cNvSpPr/>
          <p:nvPr/>
        </p:nvSpPr>
        <p:spPr>
          <a:xfrm>
            <a:off x="912852" y="1958816"/>
            <a:ext cx="127039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SQL LOGIC (.SQL)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2351723"/>
            <a:ext cx="908184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Customer Segmentation &amp; Data Quality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793790" y="3467814"/>
            <a:ext cx="492871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Customer Segmentation Thresholds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03824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i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 defined these specific financial tiers in your SQL CASE statement: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85191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 Spender Tier: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Customers spending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&gt; $80.00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23886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Medium Spender Tier: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Customers spending between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$40.00 - $80.00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94336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 Spender Tier: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Customers spending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&lt; $40.00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3467814"/>
            <a:ext cx="449615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Data Quality &amp; Imputation Logic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7564874" y="403824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Missing Ratings: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~37 records had missing ratings.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442519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Fix: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Used the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Median of the specific Category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instead of the global average (3.75).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023229"/>
            <a:ext cx="1508522" cy="373142"/>
          </a:xfrm>
          <a:prstGeom prst="roundRect">
            <a:avLst>
              <a:gd name="adj" fmla="val 6383"/>
            </a:avLst>
          </a:prstGeom>
          <a:solidFill>
            <a:srgbClr val="E3E3E8"/>
          </a:solidFill>
          <a:ln/>
        </p:spPr>
      </p:sp>
      <p:sp>
        <p:nvSpPr>
          <p:cNvPr id="3" name="Text 1"/>
          <p:cNvSpPr/>
          <p:nvPr/>
        </p:nvSpPr>
        <p:spPr>
          <a:xfrm>
            <a:off x="912852" y="2082760"/>
            <a:ext cx="127039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SQL LOGIC (.SQL)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2475667"/>
            <a:ext cx="1101221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Operational Metrics &amp; Advanced Trend Analysis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793790" y="359175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Operational Metrics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162187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Discount Dependency: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57% of transactions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(2,223 counts) had </a:t>
            </a: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discount applied.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3591758"/>
            <a:ext cx="344638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Advanced Trend Analysis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564874" y="4162187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Seasonal Rankings: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Used a Window Function (ROW_NUMBER() OVER PARTITION BY season) to identify the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3 Best-Selling Items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</a:t>
            </a:r>
            <a:r>
              <a:rPr lang="en-US" sz="1550" i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each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season individually.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5184219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Cumulative Revenue: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Used a Window Function to calculate a running total of revenue by location to see which regions contribute most to growth.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97412"/>
            <a:ext cx="2488644" cy="373142"/>
          </a:xfrm>
          <a:prstGeom prst="roundRect">
            <a:avLst>
              <a:gd name="adj" fmla="val 6383"/>
            </a:avLst>
          </a:prstGeom>
          <a:solidFill>
            <a:srgbClr val="E3E3E8"/>
          </a:solidFill>
          <a:ln/>
        </p:spPr>
      </p:sp>
      <p:sp>
        <p:nvSpPr>
          <p:cNvPr id="3" name="Text 1"/>
          <p:cNvSpPr/>
          <p:nvPr/>
        </p:nvSpPr>
        <p:spPr>
          <a:xfrm>
            <a:off x="912852" y="1256943"/>
            <a:ext cx="2250519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POWER BI DASHBOARD (.PBIX)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1649849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Dashboard Visuals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793790" y="2765941"/>
            <a:ext cx="414230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Visual 1: The KPI Ribbon (Top)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333636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Card 1: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$233K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(Total Revenue).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72332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Card 2: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3,900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(Total Transactions).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11027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Card 3: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3.8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(Avg Rating - rounded up from 3.75).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626173"/>
            <a:ext cx="467165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Visual 2: Geographic Map (Center)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93790" y="5196602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Point: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Top State by frequency is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Montana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(96 transactions).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2765941"/>
            <a:ext cx="6279356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Visual 3: Category Performance (Donut Chart)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7564874" y="370844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Slice 1: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Clothing (~45%).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409539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Slice 2: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Accessories (~30%).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448234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Slice 3: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Footwear (~15%).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64874" y="486929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Slice 4: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Outerwear (~10%).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564874" y="5385197"/>
            <a:ext cx="6279356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Visual 4: Payment Method Preference (Bar Chart)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7564874" y="632769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Shows a flat distribution: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No single payment method dominates more than 18% of the market share.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058466"/>
            <a:ext cx="2190155" cy="373142"/>
          </a:xfrm>
          <a:prstGeom prst="roundRect">
            <a:avLst>
              <a:gd name="adj" fmla="val 6383"/>
            </a:avLst>
          </a:prstGeom>
          <a:solidFill>
            <a:srgbClr val="E3E3E8"/>
          </a:solidFill>
          <a:ln/>
        </p:spPr>
      </p:sp>
      <p:sp>
        <p:nvSpPr>
          <p:cNvPr id="3" name="Text 1"/>
          <p:cNvSpPr/>
          <p:nvPr/>
        </p:nvSpPr>
        <p:spPr>
          <a:xfrm>
            <a:off x="912852" y="1117997"/>
            <a:ext cx="195203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 CONCLUSIONS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1510903"/>
            <a:ext cx="554736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Key Figures to Highlight</a:t>
            </a:r>
            <a:endParaRPr lang="en-US" sz="3900" dirty="0"/>
          </a:p>
        </p:txBody>
      </p:sp>
      <p:sp>
        <p:nvSpPr>
          <p:cNvPr id="5" name="Text 3"/>
          <p:cNvSpPr/>
          <p:nvPr/>
        </p:nvSpPr>
        <p:spPr>
          <a:xfrm>
            <a:off x="793790" y="260723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Revenue: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$233,080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generated from 3,900 transactions.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299418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AOV: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Average Order Value is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$59.76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381137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Demographics: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Average age is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44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Top location is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Montana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(96 sales).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085630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Product: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'Clothing' is the #1 category (1,737 sales). 'Olive' is the #1 color.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2626995"/>
            <a:ext cx="462260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Strategic Segments Created (SQL)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64874" y="319742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 Spenders: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&gt;$80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358437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Medium Spenders: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$40-$80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397133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 Spenders: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&lt;$40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448722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Operational Insights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7564874" y="505765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Subscriptions: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Only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27%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of customers are subscribers, yet spending is consistent.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64874" y="576214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Discounts: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57%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of sales happened </a:t>
            </a:r>
            <a:r>
              <a:rPr lang="en-US" sz="1550" i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without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 discount, proving brand strength.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564874" y="6466642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Seasonality: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Spring is the top season (999 sales), but demand is consistent year-round.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203728"/>
            <a:ext cx="2190155" cy="373142"/>
          </a:xfrm>
          <a:prstGeom prst="roundRect">
            <a:avLst>
              <a:gd name="adj" fmla="val 6383"/>
            </a:avLst>
          </a:prstGeom>
          <a:solidFill>
            <a:srgbClr val="E3E3E8"/>
          </a:solidFill>
          <a:ln/>
        </p:spPr>
      </p:sp>
      <p:sp>
        <p:nvSpPr>
          <p:cNvPr id="3" name="Text 1"/>
          <p:cNvSpPr/>
          <p:nvPr/>
        </p:nvSpPr>
        <p:spPr>
          <a:xfrm>
            <a:off x="912852" y="2263259"/>
            <a:ext cx="195203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 CONCLUSIONS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2656165"/>
            <a:ext cx="500360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Strategic Conclusions</a:t>
            </a:r>
            <a:endParaRPr lang="en-US" sz="3900" dirty="0"/>
          </a:p>
        </p:txBody>
      </p:sp>
      <p:sp>
        <p:nvSpPr>
          <p:cNvPr id="5" name="Shape 3"/>
          <p:cNvSpPr/>
          <p:nvPr/>
        </p:nvSpPr>
        <p:spPr>
          <a:xfrm>
            <a:off x="793790" y="3573899"/>
            <a:ext cx="4215289" cy="2451973"/>
          </a:xfrm>
          <a:prstGeom prst="roundRect">
            <a:avLst>
              <a:gd name="adj" fmla="val 4475"/>
            </a:avLst>
          </a:prstGeom>
          <a:solidFill>
            <a:srgbClr val="F3F3F7"/>
          </a:solidFill>
          <a:ln w="22860">
            <a:solidFill>
              <a:srgbClr val="C6C6D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70930" y="3573899"/>
            <a:ext cx="91440" cy="2451973"/>
          </a:xfrm>
          <a:prstGeom prst="roundRect">
            <a:avLst>
              <a:gd name="adj" fmla="val 32558"/>
            </a:avLst>
          </a:prstGeom>
          <a:solidFill>
            <a:srgbClr val="101014"/>
          </a:solidFill>
          <a:ln/>
        </p:spPr>
      </p:sp>
      <p:sp>
        <p:nvSpPr>
          <p:cNvPr id="7" name="Text 5"/>
          <p:cNvSpPr/>
          <p:nvPr/>
        </p:nvSpPr>
        <p:spPr>
          <a:xfrm>
            <a:off x="1083588" y="3795117"/>
            <a:ext cx="3704273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Strategy 1: Inventory Management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1083588" y="4534495"/>
            <a:ext cx="37042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Inventory should be stocked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year-round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rather than seasonally.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5207437" y="3573899"/>
            <a:ext cx="4215408" cy="2451973"/>
          </a:xfrm>
          <a:prstGeom prst="roundRect">
            <a:avLst>
              <a:gd name="adj" fmla="val 4475"/>
            </a:avLst>
          </a:prstGeom>
          <a:solidFill>
            <a:srgbClr val="F3F3F7"/>
          </a:solidFill>
          <a:ln w="22860">
            <a:solidFill>
              <a:srgbClr val="C6C6D2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184577" y="3573899"/>
            <a:ext cx="91440" cy="2451973"/>
          </a:xfrm>
          <a:prstGeom prst="roundRect">
            <a:avLst>
              <a:gd name="adj" fmla="val 32558"/>
            </a:avLst>
          </a:prstGeom>
          <a:solidFill>
            <a:srgbClr val="101014"/>
          </a:solidFill>
          <a:ln/>
        </p:spPr>
      </p:sp>
      <p:sp>
        <p:nvSpPr>
          <p:cNvPr id="11" name="Text 9"/>
          <p:cNvSpPr/>
          <p:nvPr/>
        </p:nvSpPr>
        <p:spPr>
          <a:xfrm>
            <a:off x="5497235" y="3795117"/>
            <a:ext cx="351555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Strategy 2: Targeted Marketing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5497235" y="4224338"/>
            <a:ext cx="370439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Marketing should target "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 Spender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 tiers identified in SQL rather than broad age groups.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9621203" y="3573899"/>
            <a:ext cx="4215289" cy="2451973"/>
          </a:xfrm>
          <a:prstGeom prst="roundRect">
            <a:avLst>
              <a:gd name="adj" fmla="val 4475"/>
            </a:avLst>
          </a:prstGeom>
          <a:solidFill>
            <a:srgbClr val="F3F3F7"/>
          </a:solidFill>
          <a:ln w="22860">
            <a:solidFill>
              <a:srgbClr val="C6C6D2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598343" y="3573899"/>
            <a:ext cx="91440" cy="2451973"/>
          </a:xfrm>
          <a:prstGeom prst="roundRect">
            <a:avLst>
              <a:gd name="adj" fmla="val 32558"/>
            </a:avLst>
          </a:prstGeom>
          <a:solidFill>
            <a:srgbClr val="101014"/>
          </a:solidFill>
          <a:ln/>
        </p:spPr>
      </p:sp>
      <p:sp>
        <p:nvSpPr>
          <p:cNvPr id="15" name="Text 13"/>
          <p:cNvSpPr/>
          <p:nvPr/>
        </p:nvSpPr>
        <p:spPr>
          <a:xfrm>
            <a:off x="9911001" y="3795117"/>
            <a:ext cx="3704273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Strategy 3: Payment Optimization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9911001" y="4534495"/>
            <a:ext cx="370427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Checkout must support diverse payment methods (Venmo/Cash) as usage is </a:t>
            </a:r>
            <a:r>
              <a:rPr lang="en-US" sz="1550" dirty="0">
                <a:solidFill>
                  <a:srgbClr val="10101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split evenly</a:t>
            </a:r>
            <a:r>
              <a:rPr lang="en-US" sz="15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across demographics.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849</Words>
  <Application>Microsoft Office PowerPoint</Application>
  <PresentationFormat>Custom</PresentationFormat>
  <Paragraphs>104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Open Sans</vt:lpstr>
      <vt:lpstr>Arial</vt:lpstr>
      <vt:lpstr>Playfair Display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Vishesh Kumar</cp:lastModifiedBy>
  <cp:revision>2</cp:revision>
  <dcterms:created xsi:type="dcterms:W3CDTF">2026-01-27T04:09:07Z</dcterms:created>
  <dcterms:modified xsi:type="dcterms:W3CDTF">2026-01-27T04:12:55Z</dcterms:modified>
</cp:coreProperties>
</file>